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9D8F78E-7693-4D27-B3EE-AB23B44468AB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C27D093-46A5-4EBD-B1D4-491E74BD6D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543800" cy="1872208"/>
          </a:xfrm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  <a:spcAft>
                <a:spcPts val="600"/>
              </a:spcAft>
            </a:pPr>
            <a:r>
              <a:rPr lang="en-US" sz="66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6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6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Anemia</a:t>
            </a:r>
            <a:endParaRPr lang="ar-IQ" sz="6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Hussein </a:t>
            </a:r>
            <a:r>
              <a:rPr lang="en-US" dirty="0" err="1" smtClean="0"/>
              <a:t>AlNaji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3640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04664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The anemia depended on MCV and MCHC include four types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A- Normocytic Normochromic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1. Hemolytic anemia.</a:t>
            </a:r>
            <a:r>
              <a:rPr lang="en-US" sz="2400" dirty="0" smtClean="0">
                <a:ea typeface="Calibri"/>
                <a:cs typeface="Arial"/>
              </a:rPr>
              <a:t>                              2.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Hemorrhage.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3. Early iron-deficiency anemia before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microcytes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predominate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4. Chronic inflammation and neoplasia (sometimes slightly microcytic)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5. Chronic renal disease</a:t>
            </a:r>
            <a:r>
              <a:rPr lang="en-US" sz="2400" dirty="0" smtClean="0">
                <a:ea typeface="Calibri"/>
                <a:cs typeface="Arial"/>
              </a:rPr>
              <a:t>                           6.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Endocrine deficiencies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8.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Selective erythroid aplasia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8. Aplastic and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hypoplastic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bone marrows</a:t>
            </a:r>
            <a:endParaRPr lang="en-US" sz="2400" dirty="0">
              <a:ea typeface="Calibri"/>
              <a:cs typeface="Arial"/>
            </a:endParaRPr>
          </a:p>
          <a:p>
            <a:pPr algn="l" rtl="0"/>
            <a:r>
              <a:rPr lang="en-US" sz="2400" dirty="0" smtClean="0">
                <a:effectLst/>
                <a:latin typeface="Times New Roman"/>
                <a:ea typeface="Calibri"/>
              </a:rPr>
              <a:t>9. Lead toxicity (may not be anemic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770542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0648"/>
            <a:ext cx="864096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B- Macrocytic Hypochromic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1. Regenerative anemias with marked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reticulocytosis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2. Spurious with prolonged storage of blood sample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C- Macrocytic Normochromic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1. Regenerative anemias (decreased MCHC is not always present)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2.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FeLV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infections with no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reticulocytosis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(common)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3.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Erythroleukemia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(AML-M6) </a:t>
            </a: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5. Hyperthyroid cats (slight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macrocytosis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without anemia)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6. Folate deficiency (rare)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7. Congenital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dyserythropoiesis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of Hereford calves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89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66569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- Microcytic Normochromic/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Hypochromic</a:t>
            </a:r>
            <a:r>
              <a:rPr lang="en-US" sz="2400" b="1" baseline="30000" dirty="0" err="1" smtClean="0">
                <a:effectLst/>
                <a:latin typeface="Times New Roman"/>
                <a:ea typeface="Calibri"/>
                <a:cs typeface="Arial"/>
              </a:rPr>
              <a:t>a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1. Chronic iron deficiency (months in adults, weeks in nursing animals)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2. Anemia of inflammatory disease (usually normocytic)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3. Hepatic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lipidosis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in cats (usually normocytic)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4. Prolonged recombinant erythropoietin treatment (mild)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5. Copper deficiency (rare)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6. Drugs or compounds that inhibit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heme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synthesis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7. Pyridoxine deficiency (experimental)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8. Spurious when platelets are included in erythrocyte histograms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244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836712"/>
            <a:ext cx="8208912" cy="350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Anemia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True or absolute anemia is defined as a decrease in erythrocyte mass within the body. HCT, hemoglobin, and RBC count values are usually below their reference intervals.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Low erythrocyte parameters may also be present in blood when the total-body erythrocyte mass is normal (relative anemia). 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60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49470" y="620688"/>
            <a:ext cx="835292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This can result from </a:t>
            </a: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1-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overhydration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resulting in erythrocyte dilution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2- splenic sequestration of eryth­rocytes as occurs with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splenic relaxation during anesthesia,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heparin-induced erythrocyte agglutination in horses.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various causes of splenomegaly.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Anemia may occur following blood loss, increased eryth­rocyte destruction, or decreased erythrocyte production. </a:t>
            </a:r>
            <a:endParaRPr lang="en-US" sz="2400" b="1" i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864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548680"/>
            <a:ext cx="864096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Factors that can be useful in categorizing anemia into these broad causes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(and often into more specific causes) include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reticulocyte counts.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erythrocyte indices.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erythrocyte morphol­ogy on stained blood films.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the appearance of the plasma.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plasma protein concentration.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serum iron measurements.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bone marrow evaluation.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8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32656"/>
            <a:ext cx="8712968" cy="62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There are two types of anemia: regenerative and non-regenerative.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In non-regenerative anemia, the cause is usually a decrease in erythropoietin (a hormone controlled by the kidneys that influences red blood cell production as a response to low oxygen in tissues) or bone marrow abnormalities. The bone marrow does not effectively respond to the decrease levels of red blood cells.</a:t>
            </a: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Regenerative anemia, alternatively, the bone marrow responds to the anemia by increasing production of red blood cells and releasing reticulocytes (immature red blood cells that don’t have a nucleus). Regenerative anemia can be caused by a hemorrhage or hemolysis (the rupture or destruction of blood cells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).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2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51520" y="332656"/>
            <a:ext cx="864096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Causes of Regenerative Anemia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poisoning, infection, trauma, or other conditions that may cause a loss of blood or hemolysis (shortened life span of erythrocytes).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Oxidation Blood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loss Immune-mediated hemolysis:</a:t>
            </a: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Decreased marrow production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Babesia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spp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infection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Hemolysis caused by phosphorous deficiency, seen in dogs with diabetes, hepatic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lipidosis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and refeeding syndrome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Genetic 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80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88640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Symptoms of Regenerative Anemia in Dogs.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Symptoms vary depending on the degree, duration, and cause of the anemia, but may include: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Tachycardia (fast heart rate)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Pale mucous membranes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Hypotension (low blood pressure)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Lethargy, Weakness and Anorexia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Splenomegaly (enlarged spleen) and Abdominal distension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Heart murmur </a:t>
            </a:r>
            <a:r>
              <a:rPr lang="en-US" sz="2400" dirty="0" smtClean="0">
                <a:ea typeface="Calibri"/>
                <a:cs typeface="Arial"/>
              </a:rPr>
              <a:t>                  7.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Jaundice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8.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Shock</a:t>
            </a:r>
            <a:r>
              <a:rPr lang="en-US" sz="2400" dirty="0">
                <a:ea typeface="Calibri"/>
                <a:cs typeface="Arial"/>
              </a:rPr>
              <a:t> </a:t>
            </a:r>
            <a:r>
              <a:rPr lang="en-US" sz="2400" dirty="0" smtClean="0">
                <a:ea typeface="Calibri"/>
                <a:cs typeface="Arial"/>
              </a:rPr>
              <a:t>                                    9.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Death 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55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020649"/>
            <a:ext cx="864096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Classification of Anemia Using Erythrocyte Indices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An anemia can also be classified using the MCV and MCHC values to assist in determining its cause. The terms used to indicate size are 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macrocyti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(increased MCV), 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normocytic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(normal MCV), and 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microcytic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(decreased MCV). The terms used to describe MCHC values are 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normochromic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(normal MCHC) and 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hypochromic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(decreased MCHC).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5716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251520" y="822389"/>
                <a:ext cx="8496944" cy="52132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 rtl="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UcPeriod"/>
                </a:pPr>
                <a:r>
                  <a:rPr lang="en-US" sz="2400" b="1" dirty="0" smtClean="0">
                    <a:effectLst/>
                    <a:latin typeface="Times New Roman"/>
                    <a:ea typeface="Calibri"/>
                    <a:cs typeface="Arial"/>
                  </a:rPr>
                  <a:t>Mean corpuscular volume ( MCV) :</a:t>
                </a:r>
                <a:r>
                  <a:rPr lang="en-US" sz="2400" dirty="0">
                    <a:ea typeface="Calibri"/>
                    <a:cs typeface="Arial"/>
                  </a:rPr>
                  <a:t> </a:t>
                </a:r>
              </a:p>
              <a:p>
                <a:pPr marL="457200" algn="just" rtl="0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/>
                    <a:ea typeface="Calibri"/>
                    <a:cs typeface="Arial"/>
                  </a:rPr>
                  <a:t>It is a measure of the average volume of a red blood corpuscle (or red blood cell).</a:t>
                </a:r>
                <a:r>
                  <a:rPr lang="en-US" sz="2400" b="1" dirty="0">
                    <a:effectLst/>
                    <a:latin typeface="Times New Roman"/>
                    <a:ea typeface="Calibri"/>
                    <a:cs typeface="Arial"/>
                  </a:rPr>
                  <a:t> </a:t>
                </a:r>
                <a:endParaRPr lang="en-US" sz="2400" dirty="0">
                  <a:ea typeface="Calibri"/>
                  <a:cs typeface="Arial"/>
                </a:endParaRPr>
              </a:p>
              <a:p>
                <a:pPr algn="just" rt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/>
                    <a:ea typeface="Calibri"/>
                    <a:cs typeface="Arial"/>
                  </a:rPr>
                  <a:t>MCV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𝑝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.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𝑐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.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𝑣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𝑡𝑜𝑡𝑎𝑙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𝑅𝐵𝐶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𝑐𝑜𝑢𝑛𝑡</m:t>
                        </m:r>
                      </m:den>
                    </m:f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 ×</m:t>
                    </m:r>
                  </m:oMath>
                </a14:m>
                <a:r>
                  <a:rPr lang="en-US" sz="2400" dirty="0">
                    <a:effectLst/>
                    <a:latin typeface="Times New Roman"/>
                    <a:ea typeface="Calibri"/>
                    <a:cs typeface="Arial"/>
                  </a:rPr>
                  <a:t>  10 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𝑓𝑙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endParaRPr lang="en-US" sz="2400" dirty="0">
                  <a:ea typeface="Calibri"/>
                  <a:cs typeface="Arial"/>
                </a:endParaRPr>
              </a:p>
              <a:p>
                <a:pPr lvl="0" algn="just" rt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b="1" dirty="0" smtClean="0">
                    <a:effectLst/>
                    <a:latin typeface="Times New Roman"/>
                    <a:ea typeface="Calibri"/>
                    <a:cs typeface="Arial"/>
                  </a:rPr>
                  <a:t>B. Mean </a:t>
                </a:r>
                <a:r>
                  <a:rPr lang="en-US" sz="2400" b="1" dirty="0">
                    <a:effectLst/>
                    <a:latin typeface="Times New Roman"/>
                    <a:ea typeface="Calibri"/>
                    <a:cs typeface="Arial"/>
                  </a:rPr>
                  <a:t>corpuscular hemoglobin concentration (MCHC)</a:t>
                </a:r>
                <a:endParaRPr lang="en-US" sz="2400" dirty="0">
                  <a:ea typeface="Calibri"/>
                  <a:cs typeface="Arial"/>
                </a:endParaRPr>
              </a:p>
              <a:p>
                <a:pPr marL="457200" algn="just" rt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/>
                    <a:ea typeface="Calibri"/>
                    <a:cs typeface="Arial"/>
                  </a:rPr>
                  <a:t>a measure of the</a:t>
                </a:r>
                <a:r>
                  <a:rPr lang="en-US" sz="2400" b="1" dirty="0">
                    <a:effectLst/>
                    <a:latin typeface="Times New Roman"/>
                    <a:ea typeface="Calibri"/>
                    <a:cs typeface="Arial"/>
                  </a:rPr>
                  <a:t> </a:t>
                </a:r>
                <a:r>
                  <a:rPr lang="en-US" sz="2400" dirty="0">
                    <a:effectLst/>
                    <a:latin typeface="Times New Roman"/>
                    <a:ea typeface="Calibri"/>
                    <a:cs typeface="Arial"/>
                  </a:rPr>
                  <a:t>concentration of </a:t>
                </a:r>
                <a:r>
                  <a:rPr lang="en-US" sz="2400" dirty="0" err="1">
                    <a:effectLst/>
                    <a:latin typeface="Times New Roman"/>
                    <a:ea typeface="Calibri"/>
                    <a:cs typeface="Arial"/>
                  </a:rPr>
                  <a:t>haemoglobin</a:t>
                </a:r>
                <a:r>
                  <a:rPr lang="en-US" sz="2400" dirty="0">
                    <a:effectLst/>
                    <a:latin typeface="Times New Roman"/>
                    <a:ea typeface="Calibri"/>
                    <a:cs typeface="Arial"/>
                  </a:rPr>
                  <a:t> in a given volume of packed blood</a:t>
                </a:r>
                <a:endParaRPr lang="en-US" sz="2400" dirty="0">
                  <a:ea typeface="Calibri"/>
                  <a:cs typeface="Arial"/>
                </a:endParaRPr>
              </a:p>
              <a:p>
                <a:pPr marL="457200" algn="just" rt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/>
                    <a:ea typeface="Calibri"/>
                    <a:cs typeface="Arial"/>
                  </a:rPr>
                  <a:t>MCHC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𝐻𝑏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𝑃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.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𝐶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.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𝑉</m:t>
                        </m:r>
                      </m:den>
                    </m:f>
                    <m:r>
                      <a:rPr lang="en-US" sz="2400" i="1">
                        <a:effectLst/>
                        <a:latin typeface="Cambria Math"/>
                        <a:ea typeface="Calibri"/>
                        <a:cs typeface="Arial"/>
                      </a:rPr>
                      <m:t>×</m:t>
                    </m:r>
                  </m:oMath>
                </a14:m>
                <a:r>
                  <a:rPr lang="en-US" sz="2400" dirty="0">
                    <a:effectLst/>
                    <a:latin typeface="Times New Roman"/>
                    <a:ea typeface="Calibri"/>
                    <a:cs typeface="Arial"/>
                  </a:rPr>
                  <a:t> 100 =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𝑔𝑚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/</m:t>
                    </m:r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𝑑𝑙</m:t>
                    </m:r>
                  </m:oMath>
                </a14:m>
                <a:endParaRPr lang="en-US" sz="2400" dirty="0"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22389"/>
                <a:ext cx="8496944" cy="5213222"/>
              </a:xfrm>
              <a:prstGeom prst="rect">
                <a:avLst/>
              </a:prstGeom>
              <a:blipFill rotWithShape="1">
                <a:blip r:embed="rId2"/>
                <a:stretch>
                  <a:fillRect l="-1076" r="-11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492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739</Words>
  <Application>Microsoft Office PowerPoint</Application>
  <PresentationFormat>عرض على الشاشة (3:4)‏</PresentationFormat>
  <Paragraphs>78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NewsPrint</vt:lpstr>
      <vt:lpstr>           Anemia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ALI SAHIUNY</dc:creator>
  <cp:lastModifiedBy>ALI SAHIUNY</cp:lastModifiedBy>
  <cp:revision>3</cp:revision>
  <dcterms:created xsi:type="dcterms:W3CDTF">2018-11-24T18:21:58Z</dcterms:created>
  <dcterms:modified xsi:type="dcterms:W3CDTF">2018-11-24T18:50:34Z</dcterms:modified>
</cp:coreProperties>
</file>